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Roboto Medium"/>
      <p:regular r:id="rId53"/>
      <p:bold r:id="rId54"/>
      <p:italic r:id="rId55"/>
      <p:boldItalic r:id="rId56"/>
    </p:embeddedFont>
    <p:embeddedFont>
      <p:font typeface="Roboto Ligh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Ligh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Medium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54" Type="http://schemas.openxmlformats.org/officeDocument/2006/relationships/font" Target="fonts/RobotoMedium-bold.fntdata"/><Relationship Id="rId13" Type="http://schemas.openxmlformats.org/officeDocument/2006/relationships/slide" Target="slides/slide8.xml"/><Relationship Id="rId57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56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59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58" Type="http://schemas.openxmlformats.org/officeDocument/2006/relationships/font" Target="fonts/Roboto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b57e2ac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b57e2ac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b57e2ac7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b57e2ac7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b3f4453c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b3f4453c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b57e2ac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b57e2ac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b57e2ac7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b57e2ac7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b57e2ac7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eb57e2ac7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b3f4453c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b3f4453c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b57e2ac7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b57e2ac7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b57e2ac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b57e2ac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b57e2ac7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eb57e2ac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b7a2e16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b7a2e16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b57e2ac7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b57e2ac7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b57e2ac7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b57e2ac7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b57e2ac7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b57e2ac7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b57e2ac7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b57e2ac7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b57e2ac7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eb57e2ac7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b57e2ac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b57e2ac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b57e2ac7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b57e2ac7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eb45a34d3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eb45a34d3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b57e2ac7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b57e2ac7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b57e2ac7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eb57e2ac7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b7a2e167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b7a2e167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eb45a34d3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eb45a34d3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eb57e2ac7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eb57e2ac7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b57e2ac7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eb57e2ac7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b4a71c1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b4a71c1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b57e2ac7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eb57e2ac7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eb57e2ac7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eb57e2ac7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b9973fa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eb9973fa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eb4a71c15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eb4a71c15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b4a71c15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eb4a71c15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b4a71c15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b4a71c15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eb7a2e16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eb7a2e16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b440733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eb440733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b4a71c1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b4a71c1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eb4a71c15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eb4a71c15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b57e2ac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b57e2ac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a87185a8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a87185a8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b3f4453c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b3f4453c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a87185a8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a87185a8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A5yl7kng-EY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www.youtube.com/watch?v=7vKwBRUgKh0" TargetMode="External"/><Relationship Id="rId4" Type="http://schemas.openxmlformats.org/officeDocument/2006/relationships/image" Target="../media/image2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Uma forma de visualizar essas características é usando um modelo em </a:t>
            </a:r>
            <a:r>
              <a:rPr b="1" lang="pt-BR"/>
              <a:t>camadas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Modelos em camada são comuns para entender arquiteturas de rede.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 exemplo, o modelo OSI é um  padrão de comunicação entre sistemas de computadores e redes que usa 7 camadas distintas: </a:t>
            </a:r>
            <a:r>
              <a:rPr b="1" lang="pt-BR"/>
              <a:t>Aplicação, Apresentação, Sessão, Transporte, Rede, Enlace </a:t>
            </a:r>
            <a:r>
              <a:rPr lang="pt-BR"/>
              <a:t>e</a:t>
            </a:r>
            <a:r>
              <a:rPr b="1" lang="pt-BR"/>
              <a:t> Física.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Cada camada representa como a comunicação acontece entre os dispositivos de uma rede em termos de tecnologias e protocolos.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Como a IoT se desenvolveu baseado no modelo de camadas TCP/IP, podemos usar uma estrutura parecida, que foi se adaptando com o passar do tempo.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9375" y="552450"/>
            <a:ext cx="40005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567789" y="2104159"/>
            <a:ext cx="80157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 modelo de camadas, podemos identificar os seguintes componentes que são usados em soluções IoT.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Dispositivos IoT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Coletam dados do ambiente (sensores de temperatura, umidade, câmeras, medidores, etc.).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Conectividade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Transmissão dos dados para a rede (Internet, rede local, área ampla);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Tecnologias como Wi-Fi, Bluetooth, 4G/5G.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Plataforma IoT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Recebe, armazena e processa dados;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Local ou na nuvem;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Ferramentas de gerenciamento.</a:t>
            </a:r>
            <a:endParaRPr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 modelo de camadas, podemos identificar os seguintes componentes que são usados em soluções IoT.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1800"/>
              <a:t>Processamento e Análise de Dados:</a:t>
            </a:r>
            <a:endParaRPr b="1"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Dados brutos são processados;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Inclui análise de Big Data, aprendizado de máquina, entre outras técnicas.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 sz="1800"/>
              <a:t>Aplicações IoT</a:t>
            </a:r>
            <a:endParaRPr b="1"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Interfaces para interação e visualização de dados (aplicativos móveis, painéis web, etc.).</a:t>
            </a:r>
            <a:endParaRPr b="1"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Cada camada também é responsável por implementar soluções de </a:t>
            </a:r>
            <a:r>
              <a:rPr b="1" lang="pt-BR"/>
              <a:t>segurança e privacidade</a:t>
            </a:r>
            <a:r>
              <a:rPr lang="pt-BR"/>
              <a:t>, gerenciamento de </a:t>
            </a:r>
            <a:r>
              <a:rPr lang="pt-BR"/>
              <a:t>dispositivos</a:t>
            </a:r>
            <a:r>
              <a:rPr lang="pt-BR"/>
              <a:t> e integração com sistemas externos.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Falaremos mais sobre isso no decorrer do curso!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 a evolução tecnológica dos dispositivos de IoT, surge uma nova camada nessa arquitetura: a Edge Layer (</a:t>
            </a:r>
            <a:r>
              <a:rPr b="1" lang="pt-BR"/>
              <a:t>Camada de Borda</a:t>
            </a:r>
            <a:r>
              <a:rPr lang="pt-BR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</a:t>
            </a:r>
            <a:r>
              <a:rPr lang="pt-BR"/>
              <a:t>amada de processamento de dados que </a:t>
            </a:r>
            <a:r>
              <a:rPr b="1" lang="pt-BR"/>
              <a:t>ocorre mais próxima dos dispositivos ou sensores conectados</a:t>
            </a:r>
            <a:r>
              <a:rPr lang="pt-BR"/>
              <a:t>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Visa reduzir a latência e melhorar a eficiência na transmissão e análise de dados.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Envolve dispositivos específicos conhecidos como "gateways" ou "dispositivos de borda" que desempenham um papel intermediário entre os dispositivos IoT e os servidores na nuvem.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Eles podem pré-processar os dados, filtrar informações irrelevantes e enviar apenas dados essenciais para a nuvem.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Isso economiza largura de banda e reduz o tempo de resposta.</a:t>
            </a:r>
            <a:endParaRPr/>
          </a:p>
        </p:txBody>
      </p:sp>
      <p:sp>
        <p:nvSpPr>
          <p:cNvPr id="141" name="Google Shape;141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776075" y="2150850"/>
            <a:ext cx="836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 b="1"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Como funciona a tomada de decisão em um aplicação?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6" name="Google Shape;156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1761138"/>
            <a:ext cx="4676775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Em uma solução IoT, essa estrutura muda um pouco.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dispositivos com função de coleta leem informações de diferentes variáveis.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Esses dispositivos geralmente são sensores conectados a microcontroladores </a:t>
            </a:r>
            <a:r>
              <a:rPr lang="pt-BR"/>
              <a:t>interligados em rede.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dados são então enviados para serem processados e analisados.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Neste ponto, diferentes situações podem ocorrer. Esses dados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podem ser apresentados em um dashboard.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podem ser classificados por um modelo de IA.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podem ser enviados para aplicações mobile.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podem até </a:t>
            </a:r>
            <a:r>
              <a:rPr i="1" lang="pt-BR"/>
              <a:t>gerar um sinal de controle para outros </a:t>
            </a:r>
            <a:r>
              <a:rPr i="1" lang="pt-BR"/>
              <a:t>dispositivos</a:t>
            </a:r>
            <a:r>
              <a:rPr i="1" lang="pt-BR"/>
              <a:t> IoT com função de atuadores, que também estão conectados na rede, para alterar o processo e, com isso, a variável que está sendo controlada</a:t>
            </a:r>
            <a:r>
              <a:rPr lang="pt-BR"/>
              <a:t>.</a:t>
            </a:r>
            <a:endParaRPr/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" name="Google Shape;165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2" name="Google Shape;172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475" y="1485325"/>
            <a:ext cx="7112200" cy="24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vamos estudar </a:t>
            </a:r>
            <a:r>
              <a:rPr lang="pt-BR"/>
              <a:t>neste</a:t>
            </a:r>
            <a:r>
              <a:rPr lang="pt-BR"/>
              <a:t> curso mesmo?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 forma geral, os principais </a:t>
            </a:r>
            <a:r>
              <a:rPr lang="pt-BR"/>
              <a:t>dispositivos</a:t>
            </a:r>
            <a:r>
              <a:rPr lang="pt-BR"/>
              <a:t> que estarão presentes em uma solução IoT são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Sensores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Atuadores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Microcontroladores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Gateways</a:t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Sensores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</a:t>
            </a:r>
            <a:r>
              <a:rPr lang="pt-BR"/>
              <a:t>ispositivo que detecta e mede mudanças em variáveis ​​físicas, químicas ou outras grandezas e converte essas informações em sinais elétricos que podem ser usado em um sistema digital.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dos principais dispositivos em IoT;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Coletam informações do ambiente (temperatura, umidade, pressão, luz, movimentos, gás, etc.).</a:t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950" y="3301100"/>
            <a:ext cx="10382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250" y="3367775"/>
            <a:ext cx="103822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800" y="326775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8325" y="3301100"/>
            <a:ext cx="11049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5850" y="3301100"/>
            <a:ext cx="11049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Sensores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indústria, sensores são dispositivos robustos, que usam diferentes princípios físicos para medir as variáveis, e variam de acordo com a aplicação.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comum usar dispositivos que em um único invólucro podem </a:t>
            </a:r>
            <a:r>
              <a:rPr b="1" lang="pt-BR"/>
              <a:t>medir</a:t>
            </a:r>
            <a:r>
              <a:rPr lang="pt-BR"/>
              <a:t>, </a:t>
            </a:r>
            <a:r>
              <a:rPr b="1" lang="pt-BR"/>
              <a:t>indicar</a:t>
            </a:r>
            <a:r>
              <a:rPr lang="pt-BR"/>
              <a:t>, </a:t>
            </a:r>
            <a:r>
              <a:rPr b="1" lang="pt-BR"/>
              <a:t>transmitir</a:t>
            </a:r>
            <a:r>
              <a:rPr lang="pt-BR"/>
              <a:t> e </a:t>
            </a:r>
            <a:r>
              <a:rPr b="1" lang="pt-BR"/>
              <a:t>controlar</a:t>
            </a:r>
            <a:r>
              <a:rPr lang="pt-BR"/>
              <a:t>. 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075" y="2408675"/>
            <a:ext cx="3810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3211600" y="4351975"/>
            <a:ext cx="475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Fonte: HI Tecnologia. Disponível em: &lt;https://www.hitecnologia.com.br/quais-sao-os-tipos-de-sensores-industriais/&gt;</a:t>
            </a:r>
            <a:endParaRPr sz="10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Atuadores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Dispositivo que converte um sinal de controle em movimento físico ou ação, muitas vezes usado para realizar uma tarefa específica em sistemas automatizados.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aplicações industriais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Modificam o processo e, consequentemente, as variáveis ​​monitoradas em processos industriais;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Por exemplo, o ajuste da vazão em tubulação por meio da ação de uma válvula.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IoT, poderíamos citar a </a:t>
            </a:r>
            <a:r>
              <a:rPr i="1" lang="pt-BR"/>
              <a:t>Smart House</a:t>
            </a:r>
            <a:r>
              <a:rPr lang="pt-BR"/>
              <a:t>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Acender/apagar lâmpadas;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Acionar relés para aparelhos eletrônicos;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Dispositivos inteligentes como ar-condicionado, TVs, máquinas de lavar, etc.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Atuadores</a:t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0" name="Google Shape;220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14135" l="0" r="0" t="16061"/>
          <a:stretch/>
        </p:blipFill>
        <p:spPr>
          <a:xfrm>
            <a:off x="1650500" y="1740975"/>
            <a:ext cx="1257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200" y="1480961"/>
            <a:ext cx="4764399" cy="218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43" y="2898419"/>
            <a:ext cx="2857324" cy="1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4155625" y="1017725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Fonte: Mecânica Industrial. Disponível em: &lt;</a:t>
            </a: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https://www.mecanicaindustrial.com.br/376-para-que-serve-um-atuador-mecanico/&gt;</a:t>
            </a:r>
            <a:endParaRPr sz="10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628075" y="4156800"/>
            <a:ext cx="483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Fonte: Techtudo. Disponível em: &lt;</a:t>
            </a: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https://www.techtudo.com.br/listas/2020/11/smart-home-veja-marcas-com-solucoes-de-automacao-para-comprar-no-brasil.ghtml</a:t>
            </a:r>
            <a:r>
              <a:rPr lang="pt-BR" sz="10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&gt;</a:t>
            </a:r>
            <a:endParaRPr sz="10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Microcontroladores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Consiste em um único circuito integrado que possui um núcleo de processamento, memórias voláteis e não voláteis e diversos periféricos de entrada e saída de dados.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Este dispositivo pode ser reprogramado de forma a desempenhar tarefas específicas para uma determinada aplicação.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Algumas características como desempenho, memória interna e quantidade de portas de entrada e saída são importantes na escolha desse dispositivo.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○"/>
            </a:pPr>
            <a:r>
              <a:rPr b="1" lang="pt-BR" sz="1500">
                <a:solidFill>
                  <a:srgbClr val="FF0000"/>
                </a:solidFill>
              </a:rPr>
              <a:t>Atenção</a:t>
            </a:r>
            <a:endParaRPr b="1" sz="1500">
              <a:solidFill>
                <a:srgbClr val="FF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■"/>
            </a:pPr>
            <a:r>
              <a:rPr lang="pt-BR" sz="1100">
                <a:solidFill>
                  <a:srgbClr val="FF0000"/>
                </a:solidFill>
              </a:rPr>
              <a:t>Não confunda o microcontrolador e a placa de desenvolvimento que auxilia a programação desse dispositivo. </a:t>
            </a:r>
            <a:endParaRPr sz="1100">
              <a:solidFill>
                <a:srgbClr val="FF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■"/>
            </a:pPr>
            <a:r>
              <a:rPr lang="pt-BR" sz="1100">
                <a:solidFill>
                  <a:srgbClr val="FF0000"/>
                </a:solidFill>
              </a:rPr>
              <a:t>Por exemplo, existe o Arduino UNO que permite a programação e facilita o acesso às portas de um microcontrolador da família Atmel.</a:t>
            </a:r>
            <a:endParaRPr b="1" sz="1100">
              <a:solidFill>
                <a:srgbClr val="FF0000"/>
              </a:solidFill>
            </a:endParaRPr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3" name="Google Shape;233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Kits de Desenvolvimento</a:t>
            </a:r>
            <a:endParaRPr b="1"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800"/>
              <a:t>Conjunto de ferramentas e recursos que incluem hardware e software, facilitando a criação, teste e programação de dispositivos eletrônicos, como microcontroladores, para aplicações específicas.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Principais placas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Arduino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DevKit ESP</a:t>
            </a:r>
            <a:endParaRPr sz="1800"/>
          </a:p>
          <a:p>
            <a:pPr indent="-342900" lvl="2" marL="1371600" rtl="0" algn="just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pt-BR" sz="1800"/>
              <a:t>Raspberry Pi Pico</a:t>
            </a:r>
            <a:endParaRPr sz="1800"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1" name="Google Shape;241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822175" y="959075"/>
            <a:ext cx="56712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Microcontroladores e Kits de Desenvolvimento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/>
              <a:t>Arduino</a:t>
            </a:r>
            <a:endParaRPr b="1" i="1"/>
          </a:p>
          <a:p>
            <a:pPr indent="-325755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Plataforma eletrônica de código aberto</a:t>
            </a:r>
            <a:endParaRPr/>
          </a:p>
          <a:p>
            <a:pPr indent="-304165" lvl="1" marL="914400" rtl="0" algn="just"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Hardware e software de fácil uso;</a:t>
            </a:r>
            <a:endParaRPr/>
          </a:p>
          <a:p>
            <a:pPr indent="-304165" lvl="1" marL="914400" rtl="0" algn="just"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Concebido para prototipagem rápida, inicialmente para estudantes sem experiência em eletrônica e programação.</a:t>
            </a:r>
            <a:endParaRPr/>
          </a:p>
          <a:p>
            <a:pPr indent="-325755" lvl="0" marL="457200" rtl="0" algn="just">
              <a:spcBef>
                <a:spcPts val="3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Evolução da plataforma</a:t>
            </a:r>
            <a:endParaRPr/>
          </a:p>
          <a:p>
            <a:pPr indent="-304165" lvl="1" marL="914400" rtl="0" algn="just"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Adaptou-se às novas necessidades;</a:t>
            </a:r>
            <a:endParaRPr/>
          </a:p>
          <a:p>
            <a:pPr indent="-304165" lvl="1" marL="914400" rtl="0" algn="just"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Expansão de ofertas, incluindo placas para IoT, impressão 3D e sistemas embarcados.</a:t>
            </a:r>
            <a:endParaRPr/>
          </a:p>
          <a:p>
            <a:pPr indent="-325755" lvl="0" marL="457200" rtl="0" algn="just">
              <a:spcBef>
                <a:spcPts val="3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Microcontroladores utilizados nos primeiros modelos:</a:t>
            </a:r>
            <a:endParaRPr/>
          </a:p>
          <a:p>
            <a:pPr indent="-304165" lvl="1" marL="914400" rtl="0" algn="just"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Família da Atmel;</a:t>
            </a:r>
            <a:endParaRPr/>
          </a:p>
          <a:p>
            <a:pPr indent="-304164" lvl="2" marL="1371600" rtl="0" algn="just">
              <a:spcBef>
                <a:spcPts val="300"/>
              </a:spcBef>
              <a:spcAft>
                <a:spcPts val="300"/>
              </a:spcAft>
              <a:buSzPct val="100000"/>
              <a:buChar char="■"/>
            </a:pPr>
            <a:r>
              <a:rPr lang="pt-BR"/>
              <a:t>ATmega328P, ATmega2560, ATmega32U4, ATmega168.</a:t>
            </a:r>
            <a:endParaRPr/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9" name="Google Shape;249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75" y="2636376"/>
            <a:ext cx="2345825" cy="17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575" y="702800"/>
            <a:ext cx="256222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6763000" y="521225"/>
            <a:ext cx="21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Microcontrolador</a:t>
            </a:r>
            <a:r>
              <a:rPr b="1" lang="pt-BR" sz="1000">
                <a:solidFill>
                  <a:schemeClr val="dk1"/>
                </a:solidFill>
              </a:rPr>
              <a:t> ATmega328</a:t>
            </a:r>
            <a:endParaRPr b="1"/>
          </a:p>
        </p:txBody>
      </p:sp>
      <p:sp>
        <p:nvSpPr>
          <p:cNvPr id="253" name="Google Shape;253;p34"/>
          <p:cNvSpPr txBox="1"/>
          <p:nvPr/>
        </p:nvSpPr>
        <p:spPr>
          <a:xfrm>
            <a:off x="7195288" y="2402400"/>
            <a:ext cx="124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Arduino UNO R3</a:t>
            </a:r>
            <a:endParaRPr b="1"/>
          </a:p>
        </p:txBody>
      </p:sp>
      <p:sp>
        <p:nvSpPr>
          <p:cNvPr id="254" name="Google Shape;254;p34"/>
          <p:cNvSpPr txBox="1"/>
          <p:nvPr/>
        </p:nvSpPr>
        <p:spPr>
          <a:xfrm>
            <a:off x="7112050" y="4313000"/>
            <a:ext cx="16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Site oficial Arduino</a:t>
            </a:r>
            <a:endParaRPr sz="1000">
              <a:solidFill>
                <a:srgbClr val="233F63"/>
              </a:solidFill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7195300" y="2069075"/>
            <a:ext cx="16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Wikipedia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475" y="0"/>
            <a:ext cx="6760551" cy="4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822175" y="959075"/>
            <a:ext cx="45360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Pinagem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Documento ou imagem que especifica o mapeamento dos pinos de uma placa.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Extremamente importante quando se utiliza placas de desenvolvimento que facilitam os acessos aos pinos do microcontrolador.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pinagem do Arduino UNO é apresentada ao lado.</a:t>
            </a:r>
            <a:endParaRPr/>
          </a:p>
        </p:txBody>
      </p:sp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2" name="Google Shape;272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7425775" y="4300900"/>
            <a:ext cx="163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Fritzing</a:t>
            </a:r>
            <a:endParaRPr sz="1000">
              <a:solidFill>
                <a:srgbClr val="233F63"/>
              </a:solidFill>
            </a:endParaRPr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450" y="1345638"/>
            <a:ext cx="3894725" cy="29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 que é smart city? O que é cidade inteligente? Você com certeza já se pegou fazendo essas perguntas, não é mesmo?&#10;&#10;E quem nunca se imaginou andando por aí em carros voadores como no desenho de Os Jetsons? A cidade do futuro ainda não tem carros voadores, mas há várias outras soluções interessantes aparecendo por aí. Hoje vamos explicar o que é smart city, ou também em português: o que é cidade inteligente, ou também falado no plural: o que é smart citites. São todos nomes conhecidos e similares para um conceito comum, e que explicaremos no vídeo de hoje.&#10;&#10;As cidades inteligentes (ou smart cities) são também chamadas de cidades digitais ou cidades informatizadas. E tem como objetivo utilizar tecnologia de forma massiva para trazer mais inteligência às soluções urbanas propostas. Ao terminar de assistir, nós da Eu TI Ensino esperamos que você compreenderá o que é uma smart city, ou o que é uma cidade inteligente, além de como a tecnologia é capaz de revolucionar todos os aspectos de uma cidade, tornando-a mais eficiente e sustentável. &#10;&#10;🔻🔻 Dicas Importantes 🔻🔻&#10;&#10;🚀 Quer ter o seu canal no YouTube também? Faça como nós da Eu TI Ensino e crie seu canal sem precisar aparecer!!!&#10;▸ http://bit.ly/3UvE1jW&#10;&#10;🤑 Quer Aprender algumas formas de renda extra trabalhando em casa? Recomendo o seguinte material para iniciar seus estudos!!!&#10;▸ http://bit.ly/3VLU521&#10;&#10;=================&#10;&#10;✅ Links:&#10;▸https://www.sciencedaily.com/releases/2020/04/200421112520.htm&#10;▸https://pubs.acs.org/doi/10.1021/acsnano.0c02439&#10;▸https://pfarma.com.br/noticia-setor-farmaceutico/saude/5249-hilab-teste-coronavirus.html&#10;▸http://www.redebrasileira.org/&#10;&#10;✅ Músicas:&#10;▸« ukulele » from Bensound.com&#10;&#10;Se você quer se aprofundar um pouco mais no conceito de software, no papel da computação e como ela influencia sua vida, ou se é apenas um amante de tecnologia, não se esqueça de se inscrever em nosso canal e acompanhar nossos vídeos.&#10;&#10;Lembre-se de clicar no sininho para ativar as notificações e ser avisado sempre que postarmos novos vídeos!!!&#10;&#10;Gostou do vídeo?  Dê um like e comente!&#10;Deixe também sugestões de vídeos e conteúdos que mais te interessam! &#10;&#10;Compartilhe nossos vídeos e nos ajude a crescer!&#10;&#10;Muito obrigado!" id="48" name="Google Shape;48;p10" title="O que é smart city? Veja o que é uma cidade inteligente e como serão as cidades do futuro.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00" y="513200"/>
            <a:ext cx="7319300" cy="41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822175" y="959075"/>
            <a:ext cx="56712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Microcontroladores e Kits de Desenvolvimento</a:t>
            </a:r>
            <a:endParaRPr b="1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pt-BR" sz="1400"/>
              <a:t>DevKit da Família ESP</a:t>
            </a:r>
            <a:endParaRPr b="1" i="1" sz="1400"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Conjunto de ferramentas e recursos para desenvolver projetos</a:t>
            </a:r>
            <a:endParaRPr/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Microcontroladores e módulos da família ESP da Espressif Systems, como o ESP8266 e o ​​ESP32.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Característica importante incorporada desde o início às placas de desenvolvimento da Espressif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Possibilidade de conexão com à internet via WiFi embutido direto na placa.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Pouco tempo depois, o ESP 32 também trouxe a possibilidade de conexão via Bluetooth.</a:t>
            </a:r>
            <a:endParaRPr/>
          </a:p>
        </p:txBody>
      </p:sp>
      <p:sp>
        <p:nvSpPr>
          <p:cNvPr id="281" name="Google Shape;281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2" name="Google Shape;282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75" y="1246325"/>
            <a:ext cx="2345824" cy="2345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7"/>
          <p:cNvSpPr txBox="1"/>
          <p:nvPr/>
        </p:nvSpPr>
        <p:spPr>
          <a:xfrm>
            <a:off x="6875338" y="1246325"/>
            <a:ext cx="188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NodeMCU esp-12F ESP8266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7013800" y="3253450"/>
            <a:ext cx="160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</a:t>
            </a:r>
            <a:r>
              <a:rPr lang="pt-BR" sz="1000">
                <a:solidFill>
                  <a:srgbClr val="233F63"/>
                </a:solidFill>
              </a:rPr>
              <a:t>Espressif System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01" y="287325"/>
            <a:ext cx="7018100" cy="428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822175" y="959075"/>
            <a:ext cx="45360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Pinagem do DevKit ESP32</a:t>
            </a:r>
            <a:endParaRPr/>
          </a:p>
        </p:txBody>
      </p:sp>
      <p:sp>
        <p:nvSpPr>
          <p:cNvPr id="301" name="Google Shape;301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303" name="Google Shape;303;p39"/>
          <p:cNvSpPr txBox="1"/>
          <p:nvPr/>
        </p:nvSpPr>
        <p:spPr>
          <a:xfrm>
            <a:off x="7788600" y="4348775"/>
            <a:ext cx="12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Bipes</a:t>
            </a:r>
            <a:endParaRPr sz="1000">
              <a:solidFill>
                <a:srgbClr val="233F63"/>
              </a:solidFill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463" y="1341650"/>
            <a:ext cx="5419137" cy="3345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310" name="Google Shape;310;p40"/>
          <p:cNvSpPr txBox="1"/>
          <p:nvPr>
            <p:ph idx="1" type="body"/>
          </p:nvPr>
        </p:nvSpPr>
        <p:spPr>
          <a:xfrm>
            <a:off x="822175" y="959075"/>
            <a:ext cx="56712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Raspberry Pi Pico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/>
              <a:t>O Raspberry Pi Pico é uma placa de desenvolvimento de baixo custo da Raspberry Pi Foundation, projetada para facilitar a criação de projetos eletrônicos e programação em linguagens como MicroPython e C.</a:t>
            </a:r>
            <a:endParaRPr/>
          </a:p>
          <a:p>
            <a:pPr indent="-334327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Usa o microcontrolador RP2040 fabricado pela própria empresa;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Possui baixo custo e alta performance;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Outras versões da Pico já foram lançadas, incluindo a Pico W com suporte a WiFi e Bluetooth;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Forte candidata para aplicações IoT.</a:t>
            </a:r>
            <a:endParaRPr/>
          </a:p>
        </p:txBody>
      </p:sp>
      <p:sp>
        <p:nvSpPr>
          <p:cNvPr id="311" name="Google Shape;311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2" name="Google Shape;312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313" name="Google Shape;313;p40"/>
          <p:cNvSpPr txBox="1"/>
          <p:nvPr/>
        </p:nvSpPr>
        <p:spPr>
          <a:xfrm>
            <a:off x="7127175" y="983350"/>
            <a:ext cx="1428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Raspberry Pi Pico W</a:t>
            </a:r>
            <a:endParaRPr b="1" sz="1000">
              <a:solidFill>
                <a:schemeClr val="dk1"/>
              </a:solidFill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22388" y="2126913"/>
            <a:ext cx="31908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6935625" y="4290550"/>
            <a:ext cx="196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Site oficial Raspberry Pi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349" y="0"/>
            <a:ext cx="3999303" cy="47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822175" y="959075"/>
            <a:ext cx="45360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Pinagem do Raspberry Pi Pico</a:t>
            </a:r>
            <a:endParaRPr/>
          </a:p>
        </p:txBody>
      </p:sp>
      <p:sp>
        <p:nvSpPr>
          <p:cNvPr id="329" name="Google Shape;329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0" name="Google Shape;330;p4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7788600" y="4348775"/>
            <a:ext cx="12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Bipes</a:t>
            </a:r>
            <a:endParaRPr sz="1000">
              <a:solidFill>
                <a:srgbClr val="233F63"/>
              </a:solidFill>
            </a:endParaRPr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249" y="1361900"/>
            <a:ext cx="5874350" cy="35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Importante!</a:t>
            </a:r>
            <a:endParaRPr/>
          </a:p>
        </p:txBody>
      </p:sp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Firmware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Software embutido na memória não volátil da placa, que controla o funcionamento do hardware.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Programa que executa as instruções necessárias para que a placa realize suas funções específicas.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 contexto de microcontroladores, o firmware geralmente é escrito em linguagens de programação como C++ e é carregado na placa usando um ambiente de desenvolvimento específico, como a </a:t>
            </a:r>
            <a:r>
              <a:rPr b="1" lang="pt-BR"/>
              <a:t>Arduino IDE</a:t>
            </a:r>
            <a:r>
              <a:rPr lang="pt-BR"/>
              <a:t> para o Arduino ou o </a:t>
            </a:r>
            <a:r>
              <a:rPr b="1" lang="pt-BR"/>
              <a:t>PlatformIO</a:t>
            </a:r>
            <a:r>
              <a:rPr lang="pt-BR"/>
              <a:t> para diversas plataformas, incluindo o ESP.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Esse firmware define como a placa se comporta, quais pinos estão configurados como entrada ou saída, como interage com periféricos e sensores, e como responde a eventos específicos. Ao atualizar o firmware, você pode modificar ou melhorar as funcionalidades da placa</a:t>
            </a:r>
            <a:endParaRPr/>
          </a:p>
        </p:txBody>
      </p:sp>
      <p:sp>
        <p:nvSpPr>
          <p:cNvPr id="339" name="Google Shape;339;p4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0" name="Google Shape;340;p4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 b="69711" l="1331" r="89649" t="15684"/>
          <a:stretch/>
        </p:blipFill>
        <p:spPr>
          <a:xfrm>
            <a:off x="4027400" y="450388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dispositivos IoT</a:t>
            </a:r>
            <a:endParaRPr/>
          </a:p>
        </p:txBody>
      </p:sp>
      <p:sp>
        <p:nvSpPr>
          <p:cNvPr id="347" name="Google Shape;347;p44"/>
          <p:cNvSpPr txBox="1"/>
          <p:nvPr>
            <p:ph idx="1" type="body"/>
          </p:nvPr>
        </p:nvSpPr>
        <p:spPr>
          <a:xfrm>
            <a:off x="822175" y="2306600"/>
            <a:ext cx="3559800" cy="22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F</a:t>
            </a:r>
            <a:r>
              <a:rPr lang="pt-BR"/>
              <a:t>unções comuns de gateways incluem: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Conversão de protocolos;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Conexão entre redes;</a:t>
            </a:r>
            <a:endParaRPr/>
          </a:p>
          <a:p>
            <a:pPr indent="-304165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Segurança.</a:t>
            </a:r>
            <a:endParaRPr/>
          </a:p>
          <a:p>
            <a:pPr indent="-325755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Em sistemas IoT, os gateways são usados para coletar, processar e transmitir dados para a nuvem ou outros sistemas.</a:t>
            </a:r>
            <a:endParaRPr/>
          </a:p>
        </p:txBody>
      </p:sp>
      <p:sp>
        <p:nvSpPr>
          <p:cNvPr id="348" name="Google Shape;348;p4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9" name="Google Shape;349;p4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975" y="2207375"/>
            <a:ext cx="4561725" cy="242645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1002000" y="1004000"/>
            <a:ext cx="80178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233F63"/>
                </a:solidFill>
              </a:rPr>
              <a:t>Gateways</a:t>
            </a:r>
            <a:endParaRPr b="1" sz="1800">
              <a:solidFill>
                <a:srgbClr val="233F6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	</a:t>
            </a:r>
            <a:r>
              <a:rPr lang="pt-BR" sz="1500">
                <a:solidFill>
                  <a:srgbClr val="233F63"/>
                </a:solidFill>
              </a:rPr>
              <a:t>Gateways são dispositivos intermediários que conectam diferentes redes ou sistemas, facilitando a comunicação e a transferência de dados entre eles. Eles atuam como pontos de entrada ou saída, traduzindo protocolos e permitindo a interoperabilidade entre ambientes distintos.</a:t>
            </a:r>
            <a:endParaRPr sz="15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 e aplicações</a:t>
            </a:r>
            <a:endParaRPr b="1"/>
          </a:p>
        </p:txBody>
      </p:sp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 e aplicações</a:t>
            </a:r>
            <a:endParaRPr/>
          </a:p>
        </p:txBody>
      </p:sp>
      <p:sp>
        <p:nvSpPr>
          <p:cNvPr id="363" name="Google Shape;363;p4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4" name="Google Shape;364;p4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365" name="Google Shape;365;p46"/>
          <p:cNvSpPr txBox="1"/>
          <p:nvPr/>
        </p:nvSpPr>
        <p:spPr>
          <a:xfrm>
            <a:off x="972575" y="1188350"/>
            <a:ext cx="47571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➢"/>
            </a:pPr>
            <a:r>
              <a:rPr lang="pt-BR">
                <a:solidFill>
                  <a:srgbClr val="122742"/>
                </a:solidFill>
              </a:rPr>
              <a:t>A IoT está presente em diversos aspectos do nosso dia a dia, incluindo:</a:t>
            </a:r>
            <a:endParaRPr>
              <a:solidFill>
                <a:srgbClr val="12274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○"/>
            </a:pPr>
            <a:r>
              <a:rPr b="1" lang="pt-BR">
                <a:solidFill>
                  <a:srgbClr val="122742"/>
                </a:solidFill>
              </a:rPr>
              <a:t>Residencial</a:t>
            </a:r>
            <a:endParaRPr b="1">
              <a:solidFill>
                <a:srgbClr val="12274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■"/>
            </a:pPr>
            <a:r>
              <a:rPr lang="pt-BR">
                <a:solidFill>
                  <a:srgbClr val="122742"/>
                </a:solidFill>
              </a:rPr>
              <a:t>Controle de dispositivos, segurança, monitoramento ambiental;</a:t>
            </a:r>
            <a:endParaRPr>
              <a:solidFill>
                <a:srgbClr val="12274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○"/>
            </a:pPr>
            <a:r>
              <a:rPr b="1" lang="pt-BR">
                <a:solidFill>
                  <a:srgbClr val="122742"/>
                </a:solidFill>
              </a:rPr>
              <a:t>Industrial</a:t>
            </a:r>
            <a:endParaRPr b="1">
              <a:solidFill>
                <a:srgbClr val="12274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■"/>
            </a:pPr>
            <a:r>
              <a:rPr lang="pt-BR">
                <a:solidFill>
                  <a:srgbClr val="122742"/>
                </a:solidFill>
              </a:rPr>
              <a:t>Automação, monitoramento de processos, logística;</a:t>
            </a:r>
            <a:endParaRPr>
              <a:solidFill>
                <a:srgbClr val="12274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○"/>
            </a:pPr>
            <a:r>
              <a:rPr b="1" lang="pt-BR">
                <a:solidFill>
                  <a:srgbClr val="122742"/>
                </a:solidFill>
              </a:rPr>
              <a:t>Corporativo</a:t>
            </a:r>
            <a:endParaRPr b="1">
              <a:solidFill>
                <a:srgbClr val="122742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■"/>
            </a:pPr>
            <a:r>
              <a:rPr lang="pt-BR">
                <a:solidFill>
                  <a:srgbClr val="122742"/>
                </a:solidFill>
              </a:rPr>
              <a:t>Gestão de ativos, segurança, marketing.</a:t>
            </a:r>
            <a:endParaRPr>
              <a:solidFill>
                <a:srgbClr val="12274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➢"/>
            </a:pPr>
            <a:r>
              <a:rPr lang="pt-BR">
                <a:solidFill>
                  <a:srgbClr val="122742"/>
                </a:solidFill>
              </a:rPr>
              <a:t>Os casos de uso da IoT são bastante flexíveis e podem variar conforme a necessidade da aplicação.</a:t>
            </a:r>
            <a:endParaRPr>
              <a:solidFill>
                <a:srgbClr val="122742"/>
              </a:solidFill>
            </a:endParaRPr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6850" y="2061600"/>
            <a:ext cx="3373250" cy="16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6"/>
          <p:cNvSpPr txBox="1"/>
          <p:nvPr/>
        </p:nvSpPr>
        <p:spPr>
          <a:xfrm>
            <a:off x="6881275" y="3824825"/>
            <a:ext cx="88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33F63"/>
                </a:solidFill>
              </a:rPr>
              <a:t>Fonte: UFG</a:t>
            </a:r>
            <a:endParaRPr sz="10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Introdução e Conceitos Básicos em IoT</a:t>
            </a:r>
            <a:endParaRPr b="1"/>
          </a:p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822175" y="5212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de uso e aplicações</a:t>
            </a:r>
            <a:endParaRPr/>
          </a:p>
        </p:txBody>
      </p:sp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4" name="Google Shape;374;p4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972575" y="1188350"/>
            <a:ext cx="47571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1400"/>
              <a:buChar char="➢"/>
            </a:pPr>
            <a:r>
              <a:rPr b="1" lang="pt-BR">
                <a:solidFill>
                  <a:srgbClr val="122742"/>
                </a:solidFill>
              </a:rPr>
              <a:t>Indústria</a:t>
            </a:r>
            <a:r>
              <a:rPr b="1" lang="pt-BR">
                <a:solidFill>
                  <a:srgbClr val="122742"/>
                </a:solidFill>
              </a:rPr>
              <a:t> 4.0</a:t>
            </a:r>
            <a:endParaRPr b="1">
              <a:solidFill>
                <a:srgbClr val="122742"/>
              </a:solidFill>
            </a:endParaRPr>
          </a:p>
        </p:txBody>
      </p:sp>
      <p:pic>
        <p:nvPicPr>
          <p:cNvPr descr="Robôs, internet das coisas, simulação... Tecnologias habilitadoras da indústria 4.0. Ainda não está familiarizado com estes termos? Assista a nossa aula de hoje para saber um pouco mais. A nossa série de aulas continua; toda sexta, um vídeo novo é publicado. Acompanhe!&#10;&#10;#industria4.0 #tecnologia #aula #senaisp" id="376" name="Google Shape;376;p47" title="Quais são as tecnologias habilitadoras da indústria 4.0?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033" y="1246325"/>
            <a:ext cx="6124042" cy="34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Características gerais dos casos de uso IoT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chemeClr val="lt1"/>
              </a:highlight>
            </a:endParaRPr>
          </a:p>
        </p:txBody>
      </p:sp>
      <p:sp>
        <p:nvSpPr>
          <p:cNvPr id="382" name="Google Shape;382;p4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Infraestrutura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Sensores variados conectados a microcontroladores em rede;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Envio de dados para processamento e análise.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Controle dinâmico</a:t>
            </a:r>
            <a:endParaRPr b="1"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Sinais de controle para atuadores na mesma rede;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Atuadores alteraram o processo e a variável controlada.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Adaptação à aplicação</a:t>
            </a:r>
            <a:endParaRPr b="1"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Variedade de variáveis ​​e sensores conforme necessidade;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Configuração flexível e adaptável.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Integração contínua</a:t>
            </a:r>
            <a:endParaRPr b="1"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Rede conecta sensores, microcontroladores e atuadores.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Fluxo contínuo de dados, análises e ações.</a:t>
            </a:r>
            <a:endParaRPr/>
          </a:p>
          <a:p>
            <a:pPr indent="-334327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Aplicações diversas</a:t>
            </a:r>
            <a:endParaRPr b="1"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Utilizado em setores como saúde, agricultura, produção, etc.</a:t>
            </a:r>
            <a:endParaRPr/>
          </a:p>
          <a:p>
            <a:pPr indent="-310832" lvl="1" marL="914400" rtl="0" algn="just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Facilita o controle manual ou automático conforme necessário.</a:t>
            </a:r>
            <a:endParaRPr/>
          </a:p>
        </p:txBody>
      </p:sp>
      <p:sp>
        <p:nvSpPr>
          <p:cNvPr id="383" name="Google Shape;383;p4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4" name="Google Shape;384;p4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highlight>
                  <a:schemeClr val="lt1"/>
                </a:highlight>
              </a:rPr>
              <a:t>Casos de uso e aplicações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390" name="Google Shape;390;p49"/>
          <p:cNvSpPr txBox="1"/>
          <p:nvPr>
            <p:ph idx="1" type="body"/>
          </p:nvPr>
        </p:nvSpPr>
        <p:spPr>
          <a:xfrm>
            <a:off x="822175" y="959075"/>
            <a:ext cx="7926600" cy="3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Aplicações/Exemplo: </a:t>
            </a:r>
            <a:r>
              <a:rPr lang="pt-BR"/>
              <a:t>Controlar remotamente o aparelho de ar-condicionado e monitorar/ajustar a temperatura.</a:t>
            </a:r>
            <a:endParaRPr/>
          </a:p>
          <a:p>
            <a:pPr indent="-317182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Desafios</a:t>
            </a:r>
            <a:r>
              <a:rPr lang="pt-BR"/>
              <a:t> 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Comunicação remota confiável.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Integração dos sensores e atuadores.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Eficiência energética.</a:t>
            </a:r>
            <a:endParaRPr/>
          </a:p>
          <a:p>
            <a:pPr indent="-317182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Seleção dos Dispositivos (Sensores/Atuadores)</a:t>
            </a:r>
            <a:endParaRPr b="1"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ESP8266 (NodeMCU ou similar).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Sensor de temperatura.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Receptor infravermelho (para receber comandos do controle remoto do ar-condicionado).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Emissor infravermelho (para enviar os comandos armazenados para o ar-condicionado).</a:t>
            </a:r>
            <a:endParaRPr/>
          </a:p>
          <a:p>
            <a:pPr indent="-317182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Gateway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 ESP8266 atuará como o nó central na rede, coletando dados dos sensores, processando e enviando comandos para o ar-condicionado.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MQTT servirá como o protocolo de comunicação entre o ESP8266 e outros dispositivos.</a:t>
            </a:r>
            <a:endParaRPr/>
          </a:p>
          <a:p>
            <a:pPr indent="-317182" lvl="0" marL="4572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Configuração da Rede</a:t>
            </a:r>
            <a:endParaRPr b="1"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Conectar o ESP8266 à rede Wi-Fi.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Configurar o MQTT broker (pode ser local ou em nuvem).</a:t>
            </a:r>
            <a:endParaRPr/>
          </a:p>
          <a:p>
            <a:pPr indent="-297497" lvl="1" marL="914400" rtl="0" algn="just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100000"/>
              <a:buChar char="○"/>
            </a:pPr>
            <a:r>
              <a:rPr lang="pt-BR"/>
              <a:t>Atribuir tópicos MQTT para comunicação (ex: temperatura, controle_ar).</a:t>
            </a:r>
            <a:endParaRPr/>
          </a:p>
        </p:txBody>
      </p:sp>
      <p:sp>
        <p:nvSpPr>
          <p:cNvPr id="391" name="Google Shape;391;p4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2" name="Google Shape;392;p4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8" name="Google Shape;398;p50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hoje é só. Obrigado!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822175" y="1152475"/>
            <a:ext cx="72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é Internet das Coisas?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I</a:t>
            </a:r>
            <a:r>
              <a:rPr lang="pt-BR"/>
              <a:t>nternet </a:t>
            </a:r>
            <a:r>
              <a:rPr b="1" lang="pt-BR"/>
              <a:t>o</a:t>
            </a:r>
            <a:r>
              <a:rPr lang="pt-BR"/>
              <a:t>f </a:t>
            </a:r>
            <a:r>
              <a:rPr b="1" lang="pt-BR"/>
              <a:t>T</a:t>
            </a:r>
            <a:r>
              <a:rPr lang="pt-BR"/>
              <a:t>hings pode ser entendida como </a:t>
            </a:r>
            <a:r>
              <a:rPr b="1" lang="pt-BR"/>
              <a:t>uma rede de dispositivos interconectados incorporados a sensores, softwares e tecnologias de redes que permitem coleta e troca de </a:t>
            </a:r>
            <a:r>
              <a:rPr b="1" lang="pt-BR" u="sng"/>
              <a:t>dados</a:t>
            </a:r>
            <a:r>
              <a:rPr lang="pt-BR"/>
              <a:t>.</a:t>
            </a:r>
            <a:endParaRPr/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  <p:pic>
        <p:nvPicPr>
          <p:cNvPr id="63" name="Google Shape;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525" y="2571750"/>
            <a:ext cx="525780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22175" y="1152475"/>
            <a:ext cx="72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Esses dispositivos são diferentes, dependendo do contexto da aplicação.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</a:t>
            </a:r>
            <a:r>
              <a:rPr b="1" lang="pt-BR"/>
              <a:t>cidades inteligentes</a:t>
            </a:r>
            <a:r>
              <a:rPr lang="pt-BR"/>
              <a:t>, sensores IoT são usados para monitorar o tráfego, coletar dados ambientais, gerenciar sistemas de iluminação pública e otimizar a gestão de resíduos.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área da </a:t>
            </a:r>
            <a:r>
              <a:rPr b="1" lang="pt-BR"/>
              <a:t>saúde, 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/>
              <a:t>IoT é usado para monitorar pacientes remotamente, como medidores de glicose, monitores de pressão arterial e rastreadores de atividade.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</a:t>
            </a:r>
            <a:r>
              <a:rPr b="1" lang="pt-BR"/>
              <a:t>agricultura inteligente</a:t>
            </a:r>
            <a:r>
              <a:rPr lang="pt-BR"/>
              <a:t>, IoT é usada para monitorar condições do solo, umidade, clima e a saúde das plantas, o que permite aos agricultores otimizar a produção e economizar recursos.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</a:t>
            </a:r>
            <a:r>
              <a:rPr b="1" lang="pt-BR"/>
              <a:t>indústria</a:t>
            </a:r>
            <a:r>
              <a:rPr lang="pt-BR"/>
              <a:t>, a IoT é usada em fábricas para monitorar e otimizar processos de produção, rastrear ativos e garantir a manutenção preditiva de máquinas.</a:t>
            </a:r>
            <a:endParaRPr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Um pouco de história…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lang="pt-BR"/>
              <a:t>termo "</a:t>
            </a:r>
            <a:r>
              <a:rPr b="1" lang="pt-BR"/>
              <a:t>Internet of Things</a:t>
            </a:r>
            <a:r>
              <a:rPr lang="pt-BR"/>
              <a:t>" foi cunhado por </a:t>
            </a:r>
            <a:r>
              <a:rPr b="1" lang="pt-BR"/>
              <a:t>Kevin Ashton</a:t>
            </a:r>
            <a:r>
              <a:rPr lang="pt-BR"/>
              <a:t> em 1999 (MIT) com a ideia de etiquetar produtos com RFID (rádio frequência) para facilitar logística na empresa </a:t>
            </a:r>
            <a:r>
              <a:rPr i="1" lang="pt-BR"/>
              <a:t>Procter e Gamble</a:t>
            </a:r>
            <a:r>
              <a:rPr lang="pt-BR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tempo depois, a partir de 2005, surge o conceito de Rede de Sensores sem Fio (RSSF), que passou a ser vinculado a ideia de IoT.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Basicamente essa rede era utilizada para coletar dados do ambiente circundante para posterior análise e processamento.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 os avanços tecnológicos e, mais precisamente, a evolução das RSSF, a Internet das Coisas passou a conquistar uma crescente popularidade.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2012, foi considerada uma tecnologia emergente e de significativo impacto no cenário tecnológico global.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" name="Google Shape;79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784325" y="2150850"/>
            <a:ext cx="835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as aplicações IoT são estruturadas?</a:t>
            </a:r>
            <a:endParaRPr b="1"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do IoT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Uma solução IoT depende do emprego de </a:t>
            </a:r>
            <a:r>
              <a:rPr lang="pt-BR" u="sng"/>
              <a:t>componentes chaves </a:t>
            </a:r>
            <a:r>
              <a:rPr lang="pt-BR"/>
              <a:t>fu</a:t>
            </a:r>
            <a:r>
              <a:rPr lang="pt-BR"/>
              <a:t>ndamentais para </a:t>
            </a:r>
            <a:r>
              <a:rPr b="1" lang="pt-BR"/>
              <a:t>coleta, processamento e utilização eficaz dos dados gerados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Importante entender que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Projetos IoT são únicos e construídos para resolver problemas específicos.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Isso quer dizer que, baseado no contexto, usaremos diferentes dispositivos, tecnologias, protocolos e aplicações.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Porém, podemos caracterizar essas soluções de uma forma geral.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Introdução e Conceitos Básicos em IoT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